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63" r:id="rId3"/>
    <p:sldId id="268" r:id="rId4"/>
    <p:sldId id="269" r:id="rId5"/>
    <p:sldId id="276" r:id="rId6"/>
    <p:sldId id="279" r:id="rId7"/>
    <p:sldId id="281" r:id="rId8"/>
    <p:sldId id="280" r:id="rId9"/>
    <p:sldId id="278" r:id="rId10"/>
    <p:sldId id="282" r:id="rId11"/>
    <p:sldId id="283" r:id="rId12"/>
    <p:sldId id="277" r:id="rId13"/>
    <p:sldId id="275" r:id="rId14"/>
    <p:sldId id="274" r:id="rId15"/>
    <p:sldId id="273" r:id="rId16"/>
    <p:sldId id="272" r:id="rId17"/>
    <p:sldId id="271" r:id="rId18"/>
    <p:sldId id="270" r:id="rId19"/>
    <p:sldId id="264" r:id="rId20"/>
    <p:sldId id="265" r:id="rId21"/>
    <p:sldId id="266" r:id="rId22"/>
    <p:sldId id="284" r:id="rId23"/>
    <p:sldId id="267" r:id="rId24"/>
    <p:sldId id="257" r:id="rId25"/>
    <p:sldId id="285" r:id="rId26"/>
    <p:sldId id="286" r:id="rId27"/>
    <p:sldId id="302" r:id="rId28"/>
    <p:sldId id="287" r:id="rId29"/>
    <p:sldId id="306" r:id="rId30"/>
    <p:sldId id="307" r:id="rId31"/>
    <p:sldId id="301" r:id="rId32"/>
    <p:sldId id="303" r:id="rId33"/>
    <p:sldId id="288" r:id="rId34"/>
    <p:sldId id="289" r:id="rId35"/>
    <p:sldId id="304" r:id="rId36"/>
    <p:sldId id="290" r:id="rId37"/>
    <p:sldId id="291" r:id="rId38"/>
    <p:sldId id="305" r:id="rId39"/>
    <p:sldId id="292" r:id="rId40"/>
    <p:sldId id="293" r:id="rId41"/>
    <p:sldId id="294" r:id="rId42"/>
    <p:sldId id="295" r:id="rId43"/>
    <p:sldId id="296" r:id="rId44"/>
    <p:sldId id="309" r:id="rId45"/>
    <p:sldId id="310" r:id="rId46"/>
    <p:sldId id="308" r:id="rId47"/>
    <p:sldId id="312" r:id="rId48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50"/>
      <p:bold r:id="rId51"/>
    </p:embeddedFont>
    <p:embeddedFont>
      <p:font typeface="Bahnschrift SemiLight Condensed" panose="020B0502040204020203" pitchFamily="3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mfortaa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EE02BFF-2E81-42C0-B8FE-FA216322CCA3}">
          <p14:sldIdLst>
            <p14:sldId id="256"/>
            <p14:sldId id="263"/>
            <p14:sldId id="268"/>
            <p14:sldId id="269"/>
            <p14:sldId id="276"/>
            <p14:sldId id="279"/>
            <p14:sldId id="281"/>
            <p14:sldId id="280"/>
            <p14:sldId id="278"/>
            <p14:sldId id="282"/>
            <p14:sldId id="283"/>
            <p14:sldId id="277"/>
            <p14:sldId id="275"/>
            <p14:sldId id="274"/>
            <p14:sldId id="273"/>
            <p14:sldId id="272"/>
            <p14:sldId id="271"/>
            <p14:sldId id="270"/>
            <p14:sldId id="264"/>
            <p14:sldId id="265"/>
            <p14:sldId id="266"/>
            <p14:sldId id="284"/>
            <p14:sldId id="267"/>
            <p14:sldId id="257"/>
            <p14:sldId id="285"/>
            <p14:sldId id="286"/>
            <p14:sldId id="302"/>
            <p14:sldId id="287"/>
            <p14:sldId id="306"/>
            <p14:sldId id="307"/>
            <p14:sldId id="301"/>
            <p14:sldId id="303"/>
            <p14:sldId id="288"/>
            <p14:sldId id="289"/>
            <p14:sldId id="304"/>
            <p14:sldId id="290"/>
            <p14:sldId id="291"/>
            <p14:sldId id="305"/>
            <p14:sldId id="292"/>
            <p14:sldId id="293"/>
            <p14:sldId id="294"/>
            <p14:sldId id="295"/>
            <p14:sldId id="296"/>
            <p14:sldId id="309"/>
            <p14:sldId id="310"/>
            <p14:sldId id="308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55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380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26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829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232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085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37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766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76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3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103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23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6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539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411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755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886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08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78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88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112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087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212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42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944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214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012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978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847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912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0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545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951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971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7189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2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02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59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046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5c0f19f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5c0f19f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6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1649650" y="261425"/>
            <a:ext cx="21027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TALK TITLE</a:t>
            </a:r>
            <a:endParaRPr sz="24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5777975" y="4671925"/>
            <a:ext cx="2949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SPEAKER NAME</a:t>
            </a:r>
            <a:endParaRPr sz="2400"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51E5B5-D5F0-411C-BEDC-2826FEEA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78" y="1488328"/>
            <a:ext cx="6596444" cy="1390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205569-8355-451B-9C77-64C505CB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29" y="2520769"/>
            <a:ext cx="4669941" cy="7498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FE8D-4F16-4F57-9080-2EED9EBB95EB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Introduction to Active Directory: </a:t>
            </a:r>
            <a:endParaRPr lang="en-IN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A8315-7D07-4238-A6A5-E63940AB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05351"/>
            <a:ext cx="8520600" cy="1755973"/>
          </a:xfrm>
        </p:spPr>
        <p:txBody>
          <a:bodyPr anchor="t"/>
          <a:lstStyle/>
          <a:p>
            <a:r>
              <a:rPr lang="en-US" dirty="0"/>
              <a:t>Think of this as a service which enable secure &amp; centralized management of an entire network.</a:t>
            </a:r>
          </a:p>
          <a:p>
            <a:endParaRPr lang="en-US" dirty="0"/>
          </a:p>
          <a:p>
            <a:r>
              <a:rPr lang="en-US" dirty="0"/>
              <a:t>It provides a solution to manage network users, services, devices &amp; additional information that is easily accessible by users and admins.</a:t>
            </a:r>
          </a:p>
          <a:p>
            <a:endParaRPr lang="en-US" dirty="0"/>
          </a:p>
          <a:p>
            <a:r>
              <a:rPr lang="en-US" dirty="0"/>
              <a:t>Through AD, a network can have manageability, security &amp; interoperability among Windows users, servers, clients, applications, network devices, firewall services &amp; other directories.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970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780C4-490B-4ED1-A2E8-2BA298DB35A5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41971-0381-483E-8B3A-BC0ACB3A39FB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</p:spTree>
    <p:extLst>
      <p:ext uri="{BB962C8B-B14F-4D97-AF65-F5344CB8AC3E}">
        <p14:creationId xmlns:p14="http://schemas.microsoft.com/office/powerpoint/2010/main" val="37541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1780C4-490B-4ED1-A2E8-2BA298DB35A5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41971-0381-483E-8B3A-BC0ACB3A39FB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29567-781E-4367-B56E-6C9575C39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46089"/>
            <a:ext cx="8520600" cy="2132891"/>
          </a:xfrm>
        </p:spPr>
        <p:txBody>
          <a:bodyPr anchor="t"/>
          <a:lstStyle/>
          <a:p>
            <a:r>
              <a:rPr lang="en-US" dirty="0"/>
              <a:t>AD requires a DNS infrastructure for active operation among all the resources.</a:t>
            </a:r>
          </a:p>
          <a:p>
            <a:endParaRPr lang="en-US" dirty="0"/>
          </a:p>
          <a:p>
            <a:r>
              <a:rPr lang="en-US" dirty="0"/>
              <a:t>Authorization &amp; Authentication in AD environment is done through Kerberos protocol.</a:t>
            </a:r>
          </a:p>
          <a:p>
            <a:endParaRPr lang="en-US" dirty="0"/>
          </a:p>
          <a:p>
            <a:r>
              <a:rPr lang="en-US" dirty="0"/>
              <a:t>Query of any object/resource available in the domain is done through LDAP (Lightweight Directory Access Protocol) which is based on TCP/IP &amp; follows a client-server model.</a:t>
            </a:r>
          </a:p>
          <a:p>
            <a:endParaRPr lang="en-US" dirty="0"/>
          </a:p>
          <a:p>
            <a:r>
              <a:rPr lang="en-US" dirty="0"/>
              <a:t>Least privileges &amp; Role-based access control can be deployed by admins to secure the AD environment.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426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0B2B39-73B9-4515-8569-246DF15D9BB1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Take on Kerberos : 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8294AB-DA48-4AC5-BFF0-63ABEEA2B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04524"/>
            <a:ext cx="8520600" cy="1092425"/>
          </a:xfrm>
        </p:spPr>
        <p:txBody>
          <a:bodyPr anchor="t"/>
          <a:lstStyle/>
          <a:p>
            <a:r>
              <a:rPr lang="en-IN" sz="1600" dirty="0"/>
              <a:t>Kerberos is the principal protocol used for authentication and authorization in Active Directory Environment.</a:t>
            </a:r>
          </a:p>
          <a:p>
            <a:endParaRPr lang="en-IN" sz="1600" dirty="0"/>
          </a:p>
          <a:p>
            <a:r>
              <a:rPr lang="en-IN" sz="1600" dirty="0"/>
              <a:t>Kerberos protocol provides two services : </a:t>
            </a:r>
          </a:p>
          <a:p>
            <a:endParaRPr lang="en-IN" sz="1600" dirty="0"/>
          </a:p>
          <a:p>
            <a:pPr marL="139700" indent="0">
              <a:buNone/>
            </a:pPr>
            <a:endParaRPr lang="en-IN" sz="1600" dirty="0"/>
          </a:p>
          <a:p>
            <a:endParaRPr lang="en-IN" sz="1600" dirty="0"/>
          </a:p>
          <a:p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FF66D-8E66-4DAE-ADA3-14A2B8BD0E61}"/>
              </a:ext>
            </a:extLst>
          </p:cNvPr>
          <p:cNvSpPr txBox="1"/>
          <p:nvPr/>
        </p:nvSpPr>
        <p:spPr>
          <a:xfrm>
            <a:off x="962952" y="2972538"/>
            <a:ext cx="6926782" cy="11695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Authentication Service : issues ticket-granting tickets (TGTs) </a:t>
            </a:r>
            <a:r>
              <a:rPr lang="en-US" dirty="0"/>
              <a:t>for connection to the ticket-granting service in its own domain or in any trusted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Ticket Granting Service : </a:t>
            </a:r>
            <a:r>
              <a:rPr lang="en-US" dirty="0"/>
              <a:t>This service issues tickets for connection to computers in its own domain.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22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60FF48-AEC0-4324-803A-A7A65135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59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8733D-D93D-48D7-8A74-D34EC0EF7F18}"/>
              </a:ext>
            </a:extLst>
          </p:cNvPr>
          <p:cNvSpPr/>
          <p:nvPr/>
        </p:nvSpPr>
        <p:spPr>
          <a:xfrm>
            <a:off x="89011" y="1189529"/>
            <a:ext cx="8933607" cy="283221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FF398-6BFD-479C-AE32-402324177414}"/>
              </a:ext>
            </a:extLst>
          </p:cNvPr>
          <p:cNvSpPr txBox="1"/>
          <p:nvPr/>
        </p:nvSpPr>
        <p:spPr>
          <a:xfrm>
            <a:off x="89011" y="2109322"/>
            <a:ext cx="8933607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Let’s Look at a Real-Life Examples that can be relatable to the working of Kerberos Protocol for authentication !</a:t>
            </a:r>
          </a:p>
        </p:txBody>
      </p:sp>
    </p:spTree>
    <p:extLst>
      <p:ext uri="{BB962C8B-B14F-4D97-AF65-F5344CB8AC3E}">
        <p14:creationId xmlns:p14="http://schemas.microsoft.com/office/powerpoint/2010/main" val="565884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CB34D-9DA0-4F7F-9D87-37F52DC99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1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472D75-5038-4072-B1B7-B10BC19D4D1C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SemiLight Condensed" panose="020B0502040204020203" pitchFamily="34" charset="0"/>
              </a:rPr>
              <a:t>Security Authentication Principle </a:t>
            </a:r>
            <a:r>
              <a:rPr lang="en-IN" sz="3200" dirty="0">
                <a:latin typeface="Bahnschrift Condensed" panose="020B0502040204020203" pitchFamily="34" charset="0"/>
              </a:rPr>
              <a:t>: 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A8D32-2725-4938-9A32-4887E6DD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16" y="1890336"/>
            <a:ext cx="5050188" cy="22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1B9C-350D-4562-BC93-64B5BABB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4DFAA-8998-4FE3-91D6-B9CE35084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1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DACEB-0C6F-48CF-A028-07805F2F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2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B948D-40E8-4B49-94FC-477C496AF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89801"/>
            <a:ext cx="8520600" cy="5499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buNone/>
            </a:pPr>
            <a:r>
              <a:rPr lang="en-IN" sz="3200" dirty="0">
                <a:latin typeface="Bahnschrift Condensed" panose="020B0502040204020203" pitchFamily="34" charset="0"/>
              </a:rPr>
              <a:t>Whoami 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3490B-AF6D-4977-8943-7A686C80D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39787"/>
            <a:ext cx="3999900" cy="2427611"/>
          </a:xfrm>
        </p:spPr>
        <p:txBody>
          <a:bodyPr anchor="t"/>
          <a:lstStyle/>
          <a:p>
            <a:pPr marL="139700" indent="0">
              <a:buNone/>
            </a:pPr>
            <a:r>
              <a:rPr lang="en-IN" dirty="0"/>
              <a:t>Yash Bharadwaj :</a:t>
            </a:r>
          </a:p>
          <a:p>
            <a:pPr marL="139700" indent="0">
              <a:buNone/>
            </a:pPr>
            <a:endParaRPr lang="en-IN" dirty="0"/>
          </a:p>
          <a:p>
            <a:r>
              <a:rPr lang="en-IN" dirty="0"/>
              <a:t>Security Researcher. </a:t>
            </a:r>
          </a:p>
          <a:p>
            <a:endParaRPr lang="en-IN" dirty="0"/>
          </a:p>
          <a:p>
            <a:r>
              <a:rPr lang="en-IN" dirty="0"/>
              <a:t>Deeply interested in</a:t>
            </a:r>
            <a:r>
              <a:rPr lang="en-US" dirty="0"/>
              <a:t>: Red Teaming AD environment, building TTP’s, AV evasion &amp; Windows Internals.</a:t>
            </a:r>
          </a:p>
          <a:p>
            <a:endParaRPr lang="en-US" dirty="0"/>
          </a:p>
          <a:p>
            <a:r>
              <a:rPr lang="en-US" dirty="0"/>
              <a:t>Future Goals: Bug Bounty, learning DevSecOps &amp; high level research in Windows internals.</a:t>
            </a:r>
          </a:p>
          <a:p>
            <a:pPr marL="13970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153F42-1283-4E46-BE0A-68E86AF788F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739789"/>
            <a:ext cx="3999900" cy="2427610"/>
          </a:xfrm>
        </p:spPr>
        <p:txBody>
          <a:bodyPr anchor="t"/>
          <a:lstStyle/>
          <a:p>
            <a:pPr marL="139700" indent="0">
              <a:buNone/>
            </a:pPr>
            <a:r>
              <a:rPr lang="en-IN" dirty="0"/>
              <a:t>Satyam Dubey :</a:t>
            </a:r>
          </a:p>
          <a:p>
            <a:pPr marL="139700" indent="0">
              <a:buNone/>
            </a:pPr>
            <a:endParaRPr lang="en-IN" dirty="0"/>
          </a:p>
          <a:p>
            <a:r>
              <a:rPr lang="en-IN" dirty="0"/>
              <a:t>Security Researcher.</a:t>
            </a:r>
          </a:p>
          <a:p>
            <a:endParaRPr lang="en-IN" dirty="0"/>
          </a:p>
          <a:p>
            <a:r>
              <a:rPr lang="en-IN" dirty="0"/>
              <a:t>Interested in: Building Lab environment for simulation, performing covert operations on attack surface, evading defence mechanism in all possible vectors.</a:t>
            </a:r>
          </a:p>
          <a:p>
            <a:endParaRPr lang="en-IN" dirty="0"/>
          </a:p>
          <a:p>
            <a:r>
              <a:rPr lang="en-IN" dirty="0"/>
              <a:t>Want to engage in doing research to learn new things. </a:t>
            </a:r>
          </a:p>
        </p:txBody>
      </p:sp>
    </p:spTree>
    <p:extLst>
      <p:ext uri="{BB962C8B-B14F-4D97-AF65-F5344CB8AC3E}">
        <p14:creationId xmlns:p14="http://schemas.microsoft.com/office/powerpoint/2010/main" val="430985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9174D-D12A-4E0F-B1EE-489813C6E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6DDB1-3960-459C-B084-E7C70A64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C8F9A-6EBC-4859-BCF9-F4D610CF01E8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01937-D443-470A-BE6D-ECD8F79E0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664" y="4680895"/>
            <a:ext cx="3383573" cy="377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18EAB7-6B61-4BEB-9507-357D609BFEF7}"/>
              </a:ext>
            </a:extLst>
          </p:cNvPr>
          <p:cNvSpPr/>
          <p:nvPr/>
        </p:nvSpPr>
        <p:spPr>
          <a:xfrm>
            <a:off x="0" y="1488935"/>
            <a:ext cx="9144000" cy="218484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F49A2-0448-4E16-9E67-A3BC390EC1CC}"/>
              </a:ext>
            </a:extLst>
          </p:cNvPr>
          <p:cNvSpPr txBox="1"/>
          <p:nvPr/>
        </p:nvSpPr>
        <p:spPr>
          <a:xfrm>
            <a:off x="0" y="2227416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Being </a:t>
            </a:r>
            <a:r>
              <a:rPr lang="en-IN" sz="4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RED</a:t>
            </a:r>
            <a:r>
              <a:rPr lang="en-IN" sz="4000" dirty="0">
                <a:latin typeface="Bahnschrift Condensed" panose="020B0502040204020203" pitchFamily="34" charset="0"/>
              </a:rPr>
              <a:t> : Owning the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24947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F437F3-FCDF-4F52-919A-21CFACE3F4AE}"/>
              </a:ext>
            </a:extLst>
          </p:cNvPr>
          <p:cNvSpPr/>
          <p:nvPr/>
        </p:nvSpPr>
        <p:spPr>
          <a:xfrm>
            <a:off x="0" y="1375646"/>
            <a:ext cx="9143999" cy="249234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722EAF-277D-490D-9AC5-719EFEEB72CB}"/>
              </a:ext>
            </a:extLst>
          </p:cNvPr>
          <p:cNvSpPr txBox="1"/>
          <p:nvPr/>
        </p:nvSpPr>
        <p:spPr>
          <a:xfrm>
            <a:off x="0" y="2217807"/>
            <a:ext cx="9143999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Initial Access (Stage - 1)</a:t>
            </a:r>
          </a:p>
        </p:txBody>
      </p:sp>
    </p:spTree>
    <p:extLst>
      <p:ext uri="{BB962C8B-B14F-4D97-AF65-F5344CB8AC3E}">
        <p14:creationId xmlns:p14="http://schemas.microsoft.com/office/powerpoint/2010/main" val="72302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5EE72-179F-4F18-A8AF-8A6CB02AD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16" y="1739787"/>
            <a:ext cx="6433168" cy="24842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E42212-230F-4096-B779-077DF052419B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4690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400" dirty="0">
                <a:latin typeface="Bahnschrift Condensed" panose="020B0502040204020203" pitchFamily="34" charset="0"/>
              </a:rPr>
              <a:t>Initial Access (Stage-1): </a:t>
            </a:r>
            <a:endParaRPr lang="en-IN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BAA87-5F52-41D7-B1A1-D618D35851C4}"/>
              </a:ext>
            </a:extLst>
          </p:cNvPr>
          <p:cNvSpPr/>
          <p:nvPr/>
        </p:nvSpPr>
        <p:spPr>
          <a:xfrm>
            <a:off x="0" y="1675051"/>
            <a:ext cx="9144000" cy="21443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DF67-35D0-476C-AC72-1ACDEE31B175}"/>
              </a:ext>
            </a:extLst>
          </p:cNvPr>
          <p:cNvSpPr txBox="1"/>
          <p:nvPr/>
        </p:nvSpPr>
        <p:spPr>
          <a:xfrm>
            <a:off x="0" y="2393303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We got the initial access </a:t>
            </a:r>
            <a:r>
              <a:rPr lang="en-IN" sz="4000" dirty="0">
                <a:latin typeface="Bahnschrift Condensed" panose="020B0502040204020203" pitchFamily="34" charset="0"/>
                <a:sym typeface="Wingdings" panose="05000000000000000000" pitchFamily="2" charset="2"/>
              </a:rPr>
              <a:t> !!!</a:t>
            </a:r>
            <a:endParaRPr lang="en-IN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25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E9276A-38F7-41A7-B71A-0148824DAB60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Extensive AD Enumeration : 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D6D98-D50E-4E19-9A20-086F681D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85443"/>
            <a:ext cx="8520600" cy="2683431"/>
          </a:xfrm>
        </p:spPr>
        <p:txBody>
          <a:bodyPr anchor="t"/>
          <a:lstStyle/>
          <a:p>
            <a:r>
              <a:rPr lang="en-US" dirty="0"/>
              <a:t>Enumerating the environment is the most crucial part of the process as the red teamer always try to find out misconfigurations &amp; exploit weak trust relationships among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An organized approach is to identify the following in given order: -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All available Forest &amp; Domain 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Trust relationship between forest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Identify role of a Machine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Privileged user accounts, groups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Privileges of service account &amp; Machine account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0165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5A746-BBE6-4521-9463-B136E2F79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9461"/>
            <a:ext cx="8520600" cy="2686557"/>
          </a:xfrm>
        </p:spPr>
        <p:txBody>
          <a:bodyPr anchor="t"/>
          <a:lstStyle/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Group Policy Objects (GPO’s) &amp; Access Control List (ACL) enumeration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Available network shares of a machine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Internal websites running in the environment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Service discovery using SPN scanning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Maintaining covertness during enumeration is an art which should be covered not just by throwing tools at the target but by understanding the weakness &amp; moving without triggering alarm.</a:t>
            </a:r>
          </a:p>
          <a:p>
            <a:endParaRPr lang="en-US" dirty="0"/>
          </a:p>
          <a:p>
            <a:r>
              <a:rPr lang="en-US" dirty="0"/>
              <a:t>Using in-built &amp; legitimate tools to enumerate the environment is the best idea to keep footprint low.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19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F0A43-644D-4D59-A372-92B2C2E1F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24197"/>
            <a:ext cx="8520600" cy="2670373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en-US" dirty="0"/>
              <a:t>Tradecraft for enumeration with simultaneously remaining hidden under the radar: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 PowerShell 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 Powerview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 Microsoft’s AD module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―"/>
            </a:pPr>
            <a:r>
              <a:rPr lang="en-US" dirty="0"/>
              <a:t>  Various in-built tools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622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E9276A-38F7-41A7-B71A-0148824DAB60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Lateral Movement :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7D6D98-D50E-4E19-9A20-086F681D6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85443"/>
            <a:ext cx="8520600" cy="2683431"/>
          </a:xfrm>
        </p:spPr>
        <p:txBody>
          <a:bodyPr anchor="t"/>
          <a:lstStyle/>
          <a:p>
            <a:r>
              <a:rPr lang="en-US" dirty="0"/>
              <a:t>The main motive of the attacker here is to map all the network devices and infiltrate machines in the environment. </a:t>
            </a:r>
          </a:p>
          <a:p>
            <a:endParaRPr lang="en-US" dirty="0"/>
          </a:p>
          <a:p>
            <a:r>
              <a:rPr lang="en-US" dirty="0"/>
              <a:t>This is a post-exploitation phase as it is a clear indicator that threat actor have established foothold in the environment.</a:t>
            </a:r>
          </a:p>
          <a:p>
            <a:endParaRPr lang="en-US" dirty="0"/>
          </a:p>
          <a:p>
            <a:r>
              <a:rPr lang="en-US" dirty="0"/>
              <a:t>During assessments in an AD environment, the goal is not having domain admin privileges but to access all the valuable resources across forest.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23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BACA36-A111-42C4-9528-418085DAB564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Quick Introduction to workshop :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E4E82-DEF2-4E3E-A5AD-517C51B8B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01627"/>
            <a:ext cx="8520600" cy="2667247"/>
          </a:xfrm>
        </p:spPr>
        <p:txBody>
          <a:bodyPr anchor="t"/>
          <a:lstStyle/>
          <a:p>
            <a:r>
              <a:rPr lang="en-IN" dirty="0"/>
              <a:t>This Workshop is focused to provide a gist about red teaming, the art of mimicking the actions of threat actor on the attack surface.</a:t>
            </a:r>
          </a:p>
          <a:p>
            <a:endParaRPr lang="en-IN" dirty="0"/>
          </a:p>
          <a:p>
            <a:r>
              <a:rPr lang="en-IN" dirty="0"/>
              <a:t>Covering the basics of Red Teaming methodology in the provided environment.</a:t>
            </a:r>
          </a:p>
          <a:p>
            <a:endParaRPr lang="en-IN" dirty="0"/>
          </a:p>
          <a:p>
            <a:r>
              <a:rPr lang="en-IN" dirty="0"/>
              <a:t>Demonstration of the red team attacks on the Real World Infrastructure of a dummy organization. </a:t>
            </a:r>
          </a:p>
          <a:p>
            <a:endParaRPr lang="en-IN" dirty="0"/>
          </a:p>
          <a:p>
            <a:r>
              <a:rPr lang="en-IN" dirty="0"/>
              <a:t>Last but not the Least, providing defence tips against demonstrated attacks.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8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1F0A43-644D-4D59-A372-92B2C2E1F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24197"/>
            <a:ext cx="8520600" cy="2670373"/>
          </a:xfrm>
        </p:spPr>
        <p:txBody>
          <a:bodyPr anchor="t"/>
          <a:lstStyle/>
          <a:p>
            <a:r>
              <a:rPr lang="en-US" dirty="0"/>
              <a:t>The valuable assets can be compromised by lateral movement techniques like Clear-text creds, PowerShell Remoting, Pass the Hash, Pass the Ticket etc.</a:t>
            </a:r>
          </a:p>
          <a:p>
            <a:endParaRPr lang="en-US" dirty="0"/>
          </a:p>
          <a:p>
            <a:r>
              <a:rPr lang="en-US" dirty="0"/>
              <a:t>WannaCry &amp; NotPetya are some of the best example of attacks utilizing 0-day lateral movement techniques for spreading.</a:t>
            </a:r>
          </a:p>
          <a:p>
            <a:endParaRPr lang="en-US" dirty="0"/>
          </a:p>
          <a:p>
            <a:r>
              <a:rPr lang="en-US" dirty="0"/>
              <a:t> Patterns are that attackers are using LOLBAS [Living of the Land Binaries &amp; scripts] to remain under the radar.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5474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BAA87-5F52-41D7-B1A1-D618D35851C4}"/>
              </a:ext>
            </a:extLst>
          </p:cNvPr>
          <p:cNvSpPr/>
          <p:nvPr/>
        </p:nvSpPr>
        <p:spPr>
          <a:xfrm>
            <a:off x="0" y="1675051"/>
            <a:ext cx="9144000" cy="21443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DF67-35D0-476C-AC72-1ACDEE31B175}"/>
              </a:ext>
            </a:extLst>
          </p:cNvPr>
          <p:cNvSpPr txBox="1"/>
          <p:nvPr/>
        </p:nvSpPr>
        <p:spPr>
          <a:xfrm>
            <a:off x="0" y="2393303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Identifying the Weak Link (Stage-2)</a:t>
            </a:r>
          </a:p>
        </p:txBody>
      </p:sp>
    </p:spTree>
    <p:extLst>
      <p:ext uri="{BB962C8B-B14F-4D97-AF65-F5344CB8AC3E}">
        <p14:creationId xmlns:p14="http://schemas.microsoft.com/office/powerpoint/2010/main" val="200112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BAA87-5F52-41D7-B1A1-D618D35851C4}"/>
              </a:ext>
            </a:extLst>
          </p:cNvPr>
          <p:cNvSpPr/>
          <p:nvPr/>
        </p:nvSpPr>
        <p:spPr>
          <a:xfrm>
            <a:off x="0" y="1675051"/>
            <a:ext cx="9144000" cy="21443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DF67-35D0-476C-AC72-1ACDEE31B175}"/>
              </a:ext>
            </a:extLst>
          </p:cNvPr>
          <p:cNvSpPr txBox="1"/>
          <p:nvPr/>
        </p:nvSpPr>
        <p:spPr>
          <a:xfrm>
            <a:off x="0" y="2393303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Kerberoasting in a nutshell</a:t>
            </a:r>
          </a:p>
        </p:txBody>
      </p:sp>
    </p:spTree>
    <p:extLst>
      <p:ext uri="{BB962C8B-B14F-4D97-AF65-F5344CB8AC3E}">
        <p14:creationId xmlns:p14="http://schemas.microsoft.com/office/powerpoint/2010/main" val="241505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CEF3C-6010-42FA-85BE-9D0FABB3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19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0C1C9-FE25-4081-9ED9-A5C477D2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4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BAA87-5F52-41D7-B1A1-D618D35851C4}"/>
              </a:ext>
            </a:extLst>
          </p:cNvPr>
          <p:cNvSpPr/>
          <p:nvPr/>
        </p:nvSpPr>
        <p:spPr>
          <a:xfrm>
            <a:off x="0" y="1675051"/>
            <a:ext cx="9144000" cy="21443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DF67-35D0-476C-AC72-1ACDEE31B175}"/>
              </a:ext>
            </a:extLst>
          </p:cNvPr>
          <p:cNvSpPr txBox="1"/>
          <p:nvPr/>
        </p:nvSpPr>
        <p:spPr>
          <a:xfrm>
            <a:off x="0" y="2393303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Golden Ticket (Stage -3)</a:t>
            </a:r>
          </a:p>
        </p:txBody>
      </p:sp>
    </p:spTree>
    <p:extLst>
      <p:ext uri="{BB962C8B-B14F-4D97-AF65-F5344CB8AC3E}">
        <p14:creationId xmlns:p14="http://schemas.microsoft.com/office/powerpoint/2010/main" val="2228252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5AA8E-6312-4D66-BCFA-97908CABF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82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6B4B8-BF85-48BB-9B27-2BEF5F97D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73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9BAA87-5F52-41D7-B1A1-D618D35851C4}"/>
              </a:ext>
            </a:extLst>
          </p:cNvPr>
          <p:cNvSpPr/>
          <p:nvPr/>
        </p:nvSpPr>
        <p:spPr>
          <a:xfrm>
            <a:off x="0" y="1675051"/>
            <a:ext cx="9144000" cy="214439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FDF67-35D0-476C-AC72-1ACDEE31B175}"/>
              </a:ext>
            </a:extLst>
          </p:cNvPr>
          <p:cNvSpPr txBox="1"/>
          <p:nvPr/>
        </p:nvSpPr>
        <p:spPr>
          <a:xfrm>
            <a:off x="0" y="2393303"/>
            <a:ext cx="91440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Abusing the DCSync Rights (Stage -4)</a:t>
            </a:r>
          </a:p>
        </p:txBody>
      </p:sp>
    </p:spTree>
    <p:extLst>
      <p:ext uri="{BB962C8B-B14F-4D97-AF65-F5344CB8AC3E}">
        <p14:creationId xmlns:p14="http://schemas.microsoft.com/office/powerpoint/2010/main" val="37824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A1753-D510-4FE7-969A-C01BD362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9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6CF125-99CC-4DAF-8097-3B09D7C995F5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Gist About Red Teaming : 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C973F-4227-4FF7-A588-37FC81DEB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77351"/>
            <a:ext cx="8520600" cy="2691523"/>
          </a:xfrm>
        </p:spPr>
        <p:txBody>
          <a:bodyPr anchor="t"/>
          <a:lstStyle/>
          <a:p>
            <a:r>
              <a:rPr lang="en-IN" dirty="0"/>
              <a:t>Red Teaming can have multiple definitions based on how we see the things but from our perspective i.e. security perspective: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Red Team is an independent group of people who performs red teaming. 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AECFD-F5FB-4503-9A57-D6265E4B5828}"/>
              </a:ext>
            </a:extLst>
          </p:cNvPr>
          <p:cNvSpPr txBox="1"/>
          <p:nvPr/>
        </p:nvSpPr>
        <p:spPr>
          <a:xfrm>
            <a:off x="934787" y="2571750"/>
            <a:ext cx="7084420" cy="830997"/>
          </a:xfrm>
          <a:prstGeom prst="rect">
            <a:avLst/>
          </a:prstGeom>
          <a:solidFill>
            <a:srgbClr val="FF5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Red Teaming is the art of mimicking the nature and actions of threat actor on the attack surface to find the security potholes in the defence mechanism of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40335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2E92FD-F57F-4C55-AA73-C15116C9E670}"/>
              </a:ext>
            </a:extLst>
          </p:cNvPr>
          <p:cNvSpPr/>
          <p:nvPr/>
        </p:nvSpPr>
        <p:spPr>
          <a:xfrm>
            <a:off x="0" y="1602222"/>
            <a:ext cx="9144000" cy="215248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85924-F9BC-4120-AF48-208687CC2819}"/>
              </a:ext>
            </a:extLst>
          </p:cNvPr>
          <p:cNvSpPr txBox="1"/>
          <p:nvPr/>
        </p:nvSpPr>
        <p:spPr>
          <a:xfrm>
            <a:off x="0" y="2324519"/>
            <a:ext cx="9144000" cy="707886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EXFLITRATING CRUCIAL DATA USING L0LBINS (STAGE-5)</a:t>
            </a:r>
          </a:p>
        </p:txBody>
      </p:sp>
    </p:spTree>
    <p:extLst>
      <p:ext uri="{BB962C8B-B14F-4D97-AF65-F5344CB8AC3E}">
        <p14:creationId xmlns:p14="http://schemas.microsoft.com/office/powerpoint/2010/main" val="233599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801F-728E-430E-8849-C658D2C90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41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2FA37-9E51-416C-8878-77EB183B2681}"/>
              </a:ext>
            </a:extLst>
          </p:cNvPr>
          <p:cNvSpPr/>
          <p:nvPr/>
        </p:nvSpPr>
        <p:spPr>
          <a:xfrm>
            <a:off x="0" y="1521303"/>
            <a:ext cx="9144000" cy="22334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30199-93DE-41AD-AC3D-E8897E87B7BE}"/>
              </a:ext>
            </a:extLst>
          </p:cNvPr>
          <p:cNvSpPr txBox="1"/>
          <p:nvPr/>
        </p:nvSpPr>
        <p:spPr>
          <a:xfrm>
            <a:off x="0" y="2217807"/>
            <a:ext cx="9144000" cy="707886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MITIGATIONS</a:t>
            </a:r>
          </a:p>
        </p:txBody>
      </p:sp>
    </p:spTree>
    <p:extLst>
      <p:ext uri="{BB962C8B-B14F-4D97-AF65-F5344CB8AC3E}">
        <p14:creationId xmlns:p14="http://schemas.microsoft.com/office/powerpoint/2010/main" val="2328310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2037E-70C9-4DEE-A60F-F8F71F657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17811"/>
            <a:ext cx="8520600" cy="2694649"/>
          </a:xfrm>
        </p:spPr>
        <p:txBody>
          <a:bodyPr anchor="t"/>
          <a:lstStyle/>
          <a:p>
            <a:r>
              <a:rPr lang="en-IN" dirty="0"/>
              <a:t>Usage of group managed service accounts should be preferred </a:t>
            </a:r>
            <a:r>
              <a:rPr lang="en-US" dirty="0"/>
              <a:t>which sets the random, complex passwords (&gt;100 characters) and are managed automatically by Active Directory.</a:t>
            </a:r>
          </a:p>
          <a:p>
            <a:endParaRPr lang="en-US" dirty="0"/>
          </a:p>
          <a:p>
            <a:r>
              <a:rPr lang="en-US" dirty="0"/>
              <a:t>Password for the privileged accounts should be changed regularly.</a:t>
            </a:r>
          </a:p>
          <a:p>
            <a:endParaRPr lang="en-US" dirty="0"/>
          </a:p>
          <a:p>
            <a:r>
              <a:rPr lang="en-US" dirty="0"/>
              <a:t>Restrict the Domain Admins access to any other machines than Domain Controller. </a:t>
            </a:r>
          </a:p>
          <a:p>
            <a:endParaRPr lang="en-US" dirty="0"/>
          </a:p>
          <a:p>
            <a:r>
              <a:rPr lang="en-US" dirty="0"/>
              <a:t>Changing the built-in KRBTGT account password twice will invalidate any existing golden tickets that have been created with the KRBTGT hash and other Kerberos tickets derived from it.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BB0771-4630-4C7C-90AA-1B253A365172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MITIGATIONS: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15163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2FA37-9E51-416C-8878-77EB183B2681}"/>
              </a:ext>
            </a:extLst>
          </p:cNvPr>
          <p:cNvSpPr/>
          <p:nvPr/>
        </p:nvSpPr>
        <p:spPr>
          <a:xfrm>
            <a:off x="0" y="1521303"/>
            <a:ext cx="9144000" cy="22334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30199-93DE-41AD-AC3D-E8897E87B7BE}"/>
              </a:ext>
            </a:extLst>
          </p:cNvPr>
          <p:cNvSpPr txBox="1"/>
          <p:nvPr/>
        </p:nvSpPr>
        <p:spPr>
          <a:xfrm>
            <a:off x="0" y="2217807"/>
            <a:ext cx="9144000" cy="707886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DEFENSE AGAINST THE ATTACKS</a:t>
            </a:r>
          </a:p>
        </p:txBody>
      </p:sp>
    </p:spTree>
    <p:extLst>
      <p:ext uri="{BB962C8B-B14F-4D97-AF65-F5344CB8AC3E}">
        <p14:creationId xmlns:p14="http://schemas.microsoft.com/office/powerpoint/2010/main" val="266141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2037E-70C9-4DEE-A60F-F8F71F657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20113"/>
            <a:ext cx="8520600" cy="1925906"/>
          </a:xfrm>
        </p:spPr>
        <p:txBody>
          <a:bodyPr anchor="t"/>
          <a:lstStyle/>
          <a:p>
            <a:r>
              <a:rPr lang="en-US" dirty="0"/>
              <a:t>To defend against reconnaissance : Abnormal LDAP queries should be monitored. </a:t>
            </a:r>
          </a:p>
          <a:p>
            <a:endParaRPr lang="en-US" dirty="0"/>
          </a:p>
          <a:p>
            <a:r>
              <a:rPr lang="en-US" dirty="0"/>
              <a:t>Active Directory administrative tier model should be adopted.</a:t>
            </a:r>
          </a:p>
          <a:p>
            <a:endParaRPr lang="en-US" dirty="0"/>
          </a:p>
          <a:p>
            <a:r>
              <a:rPr lang="en-US" dirty="0"/>
              <a:t>Limiting the number of users to log onto the Domain Controller.</a:t>
            </a:r>
          </a:p>
          <a:p>
            <a:endParaRPr lang="en-US" dirty="0"/>
          </a:p>
          <a:p>
            <a:r>
              <a:rPr lang="en-US" dirty="0"/>
              <a:t>Deployment of EDR (Endpoint Detection Response) like Microsoft Defender Advanced Threat Protection (ATP) should be considered.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BB0771-4630-4C7C-90AA-1B253A365172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DEFENSE: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90260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8B00CF-8769-4737-8DAA-54BF8DB7AFBF}"/>
              </a:ext>
            </a:extLst>
          </p:cNvPr>
          <p:cNvSpPr/>
          <p:nvPr/>
        </p:nvSpPr>
        <p:spPr>
          <a:xfrm>
            <a:off x="0" y="1513211"/>
            <a:ext cx="9144000" cy="21039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BFA77-5D82-4631-9BB8-7A354B2B6590}"/>
              </a:ext>
            </a:extLst>
          </p:cNvPr>
          <p:cNvSpPr txBox="1"/>
          <p:nvPr/>
        </p:nvSpPr>
        <p:spPr>
          <a:xfrm>
            <a:off x="0" y="2211232"/>
            <a:ext cx="9144000" cy="707886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Thank you for your listening to us patiently  </a:t>
            </a:r>
            <a:r>
              <a:rPr lang="en-IN" sz="4000" dirty="0">
                <a:latin typeface="Bahnschrift Condensed" panose="020B0502040204020203" pitchFamily="34" charset="0"/>
                <a:sym typeface="Wingdings" panose="05000000000000000000" pitchFamily="2" charset="2"/>
              </a:rPr>
              <a:t> !!</a:t>
            </a:r>
            <a:endParaRPr lang="en-IN" sz="40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60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2DB6B-2AB7-4EC4-B883-F603CACAC95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EEF81-31DE-468B-BD5A-08FEFA26F6E5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4C64A7-9AF3-4AF6-A215-1D37246C28EB}"/>
              </a:ext>
            </a:extLst>
          </p:cNvPr>
          <p:cNvSpPr/>
          <p:nvPr/>
        </p:nvSpPr>
        <p:spPr>
          <a:xfrm>
            <a:off x="0" y="1586040"/>
            <a:ext cx="9144000" cy="22253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B7A69-44B2-4A06-93C6-D7F98F318570}"/>
              </a:ext>
            </a:extLst>
          </p:cNvPr>
          <p:cNvSpPr txBox="1"/>
          <p:nvPr/>
        </p:nvSpPr>
        <p:spPr>
          <a:xfrm>
            <a:off x="0" y="2055377"/>
            <a:ext cx="914400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atin typeface="Bahnschrift Condensed" panose="020B0502040204020203" pitchFamily="34" charset="0"/>
              </a:rPr>
              <a:t>Questions can be posted on sli.do . We will surely try to answer your questions  (Event ID : #ARTA )</a:t>
            </a:r>
          </a:p>
        </p:txBody>
      </p:sp>
    </p:spTree>
    <p:extLst>
      <p:ext uri="{BB962C8B-B14F-4D97-AF65-F5344CB8AC3E}">
        <p14:creationId xmlns:p14="http://schemas.microsoft.com/office/powerpoint/2010/main" val="65543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87839A-5703-41DB-826C-0552035572E7}"/>
              </a:ext>
            </a:extLst>
          </p:cNvPr>
          <p:cNvSpPr txBox="1">
            <a:spLocks/>
          </p:cNvSpPr>
          <p:nvPr/>
        </p:nvSpPr>
        <p:spPr>
          <a:xfrm>
            <a:off x="0" y="-24005"/>
            <a:ext cx="9144000" cy="6457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Red Teaming Methodology: </a:t>
            </a: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37002-F3B3-4329-AF19-825BAABEA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774"/>
            <a:ext cx="9144000" cy="452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4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FCF279-0D24-4AB3-9831-D728B5150F81}"/>
              </a:ext>
            </a:extLst>
          </p:cNvPr>
          <p:cNvSpPr txBox="1">
            <a:spLocks/>
          </p:cNvSpPr>
          <p:nvPr/>
        </p:nvSpPr>
        <p:spPr>
          <a:xfrm>
            <a:off x="311700" y="1189801"/>
            <a:ext cx="8520600" cy="5499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200" dirty="0">
                <a:latin typeface="Bahnschrift Condensed" panose="020B0502040204020203" pitchFamily="34" charset="0"/>
              </a:rPr>
              <a:t>About Lab Architecture : </a:t>
            </a:r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CF32A3-41DA-4BC1-A90E-51E2E8590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39787"/>
            <a:ext cx="8520600" cy="2691523"/>
          </a:xfrm>
        </p:spPr>
        <p:txBody>
          <a:bodyPr anchor="t"/>
          <a:lstStyle/>
          <a:p>
            <a:r>
              <a:rPr lang="en-IN" dirty="0"/>
              <a:t>In order to demonstrate the red team attacks, we will be using active directory based environment.</a:t>
            </a:r>
          </a:p>
          <a:p>
            <a:endParaRPr lang="en-IN" dirty="0"/>
          </a:p>
          <a:p>
            <a:r>
              <a:rPr lang="en-IN" dirty="0"/>
              <a:t>To make it more realistic a dummy infrastructure of a organization named </a:t>
            </a:r>
            <a:r>
              <a:rPr lang="en-IN" dirty="0">
                <a:highlight>
                  <a:srgbClr val="FF5050"/>
                </a:highlight>
              </a:rPr>
              <a:t>“InfoCorpClan” </a:t>
            </a:r>
            <a:r>
              <a:rPr lang="en-IN" dirty="0"/>
              <a:t>is setup to simulate the red team attacks.</a:t>
            </a:r>
          </a:p>
          <a:p>
            <a:endParaRPr lang="en-IN" dirty="0"/>
          </a:p>
          <a:p>
            <a:r>
              <a:rPr lang="en-IN" dirty="0"/>
              <a:t>Motive accomplishment is the last goal of the lab which is to steal data. </a:t>
            </a:r>
          </a:p>
          <a:p>
            <a:endParaRPr lang="en-IN" dirty="0"/>
          </a:p>
          <a:p>
            <a:r>
              <a:rPr lang="en-IN" dirty="0"/>
              <a:t>As we are using active directory environment most of the attacks demonstrated will be related to the authentication protocol used which is Kerberos.</a:t>
            </a:r>
          </a:p>
          <a:p>
            <a:endParaRPr lang="en-IN" dirty="0"/>
          </a:p>
          <a:p>
            <a:r>
              <a:rPr lang="en-IN" dirty="0"/>
              <a:t>To simulate these attacks we will also be performing security control bypass.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33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A0B2E-28D9-45F8-81BD-1C7D0552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E64B02-47FF-4787-AAD2-7911B31D6D08}"/>
              </a:ext>
            </a:extLst>
          </p:cNvPr>
          <p:cNvSpPr/>
          <p:nvPr/>
        </p:nvSpPr>
        <p:spPr>
          <a:xfrm>
            <a:off x="0" y="1246173"/>
            <a:ext cx="9144000" cy="2905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A0512-4C36-4514-B4E1-EA397CF157AA}"/>
              </a:ext>
            </a:extLst>
          </p:cNvPr>
          <p:cNvSpPr txBox="1"/>
          <p:nvPr/>
        </p:nvSpPr>
        <p:spPr>
          <a:xfrm>
            <a:off x="1480842" y="1885444"/>
            <a:ext cx="5931462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Lab Architecture for the Organization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88546-C2E7-43C0-84A0-0DCFF57BD12B}"/>
              </a:ext>
            </a:extLst>
          </p:cNvPr>
          <p:cNvSpPr txBox="1"/>
          <p:nvPr/>
        </p:nvSpPr>
        <p:spPr>
          <a:xfrm>
            <a:off x="1942088" y="2571750"/>
            <a:ext cx="4960418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tx1"/>
                </a:solidFill>
                <a:latin typeface="Bahnschrift Condensed" panose="020B0502040204020203" pitchFamily="34" charset="0"/>
              </a:rPr>
              <a:t>Drum rolls ……… </a:t>
            </a:r>
            <a:r>
              <a:rPr lang="en-IN" sz="1800" dirty="0">
                <a:solidFill>
                  <a:schemeClr val="tx1"/>
                </a:solidFill>
                <a:latin typeface="Bahnschrift Condensed" panose="020B0502040204020203" pitchFamily="34" charset="0"/>
                <a:sym typeface="Wingdings" panose="05000000000000000000" pitchFamily="2" charset="2"/>
              </a:rPr>
              <a:t></a:t>
            </a:r>
            <a:endParaRPr lang="en-IN" sz="1800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17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097B70-0D0E-47CB-862C-E7853A96EBBD}"/>
              </a:ext>
            </a:extLst>
          </p:cNvPr>
          <p:cNvSpPr txBox="1"/>
          <p:nvPr/>
        </p:nvSpPr>
        <p:spPr>
          <a:xfrm>
            <a:off x="1399922" y="283221"/>
            <a:ext cx="2727016" cy="33855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Advance Red Team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6BDE3-E424-4CF0-8B94-0E22CEC47D4F}"/>
              </a:ext>
            </a:extLst>
          </p:cNvPr>
          <p:cNvSpPr txBox="1"/>
          <p:nvPr/>
        </p:nvSpPr>
        <p:spPr>
          <a:xfrm>
            <a:off x="5567319" y="4717385"/>
            <a:ext cx="3382473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By Yash Bharadwaj &amp; Satyam Dubey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F6803-F83C-4074-AD95-9DEFEA42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4723"/>
      </p:ext>
    </p:extLst>
  </p:cSld>
  <p:clrMapOvr>
    <a:masterClrMapping/>
  </p:clrMapOvr>
</p:sld>
</file>

<file path=ppt/theme/theme1.xml><?xml version="1.0" encoding="utf-8"?>
<a:theme xmlns:a="http://schemas.openxmlformats.org/drawingml/2006/main" name="BSIDES - Slide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1604</Words>
  <PresentationFormat>On-screen Show (16:9)</PresentationFormat>
  <Paragraphs>226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Comfortaa</vt:lpstr>
      <vt:lpstr>Arial</vt:lpstr>
      <vt:lpstr>Bahnschrift SemiLight Condensed</vt:lpstr>
      <vt:lpstr>Bahnschrift Condensed</vt:lpstr>
      <vt:lpstr>BSIDES - Slide Template</vt:lpstr>
      <vt:lpstr>PowerPoint Presentation</vt:lpstr>
      <vt:lpstr>Whoami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modified xsi:type="dcterms:W3CDTF">2019-11-22T05:10:10Z</dcterms:modified>
</cp:coreProperties>
</file>